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8" r:id="rId3"/>
    <p:sldId id="265" r:id="rId4"/>
    <p:sldId id="266" r:id="rId5"/>
    <p:sldId id="267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VAREZ ROSALES EVLYN NATALI" initials="AREN" lastIdx="1" clrIdx="0">
    <p:extLst>
      <p:ext uri="{19B8F6BF-5375-455C-9EA6-DF929625EA0E}">
        <p15:presenceInfo xmlns:p15="http://schemas.microsoft.com/office/powerpoint/2012/main" userId="S-1-5-21-1606980848-1500820517-1801674531-1167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19" autoAdjust="0"/>
  </p:normalViewPr>
  <p:slideViewPr>
    <p:cSldViewPr snapToGrid="0">
      <p:cViewPr varScale="1">
        <p:scale>
          <a:sx n="65" d="100"/>
          <a:sy n="65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.30.98\DACP\Comun\2018\Juan%20Antonio\costos\Copia%20de%20ModeloCosto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06381492892695"/>
          <c:y val="7.0375488778188444E-2"/>
          <c:w val="0.55550816876885789"/>
          <c:h val="0.865987037334618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7BD3-4852-B8E3-F888355321CE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7BD3-4852-B8E3-F888355321CE}"/>
              </c:ext>
            </c:extLst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7BD3-4852-B8E3-F888355321CE}"/>
              </c:ext>
            </c:extLst>
          </c:dPt>
          <c:dLbls>
            <c:dLbl>
              <c:idx val="0"/>
              <c:layout>
                <c:manualLayout>
                  <c:x val="0.14968457658157969"/>
                  <c:y val="-6.038357833257201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D3-4852-B8E3-F888355321CE}"/>
                </c:ext>
              </c:extLst>
            </c:dLbl>
            <c:dLbl>
              <c:idx val="1"/>
              <c:layout>
                <c:manualLayout>
                  <c:x val="-5.6256569943870368E-3"/>
                  <c:y val="-8.061809679933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D3-4852-B8E3-F888355321CE}"/>
                </c:ext>
              </c:extLst>
            </c:dLbl>
            <c:dLbl>
              <c:idx val="2"/>
              <c:layout>
                <c:manualLayout>
                  <c:x val="-2.9299801000945425E-2"/>
                  <c:y val="-9.55434324975590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D3-4852-B8E3-F888355321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'[Copia de ModeloCostos.xlsx]GRAFICAS'!$B$9:$B$11</c:f>
              <c:strCache>
                <c:ptCount val="3"/>
                <c:pt idx="0">
                  <c:v>CIUA</c:v>
                </c:pt>
                <c:pt idx="1">
                  <c:v>CII</c:v>
                </c:pt>
                <c:pt idx="2">
                  <c:v>CD</c:v>
                </c:pt>
              </c:strCache>
            </c:strRef>
          </c:cat>
          <c:val>
            <c:numRef>
              <c:f>'[Copia de ModeloCostos.xlsx]GRAFICAS'!$C$9:$C$11</c:f>
              <c:numCache>
                <c:formatCode>General</c:formatCode>
                <c:ptCount val="3"/>
                <c:pt idx="0">
                  <c:v>16.7</c:v>
                </c:pt>
                <c:pt idx="1">
                  <c:v>198.1</c:v>
                </c:pt>
                <c:pt idx="2">
                  <c:v>363.4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D3-4852-B8E3-F888355321C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8815721682832677"/>
          <c:y val="0.90058479532163738"/>
          <c:w val="0.24161206768783422"/>
          <c:h val="6.5789934152967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0.78721</cdr:x>
      <cdr:y>0.50442</cdr:y>
    </cdr:from>
    <cdr:to>
      <cdr:x>0.97267</cdr:x>
      <cdr:y>0.66018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976791" y="1407748"/>
          <a:ext cx="701281" cy="434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900" b="0" dirty="0">
              <a:latin typeface="+mn-lt"/>
              <a:cs typeface="Arial" panose="020B0604020202020204" pitchFamily="34" charset="0"/>
            </a:rPr>
            <a:t>Total </a:t>
          </a:r>
        </a:p>
        <a:p xmlns:a="http://schemas.openxmlformats.org/drawingml/2006/main">
          <a:pPr algn="ctr"/>
          <a:r>
            <a:rPr lang="en-US" sz="900" b="0" dirty="0">
              <a:latin typeface="+mn-lt"/>
              <a:cs typeface="Arial" panose="020B0604020202020204" pitchFamily="34" charset="0"/>
            </a:rPr>
            <a:t>584.1 </a:t>
          </a:r>
          <a:r>
            <a:rPr lang="en-US" sz="900" b="0" dirty="0" err="1">
              <a:latin typeface="+mn-lt"/>
              <a:cs typeface="Arial" panose="020B0604020202020204" pitchFamily="34" charset="0"/>
            </a:rPr>
            <a:t>mdp</a:t>
          </a:r>
          <a:endParaRPr lang="en-US" sz="900" b="0">
            <a:latin typeface="+mn-lt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D06D7E-9740-4333-B512-28C5AC26AD4F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D8C9DB-66C2-4556-8FCF-9B58511037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4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3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3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8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8C9DB-66C2-4556-8FCF-9B58511037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4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6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2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8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844550" y="177800"/>
            <a:ext cx="105029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5834991"/>
            <a:ext cx="12204701" cy="103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9516" y="6540501"/>
            <a:ext cx="226620" cy="23053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68221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9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4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0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3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1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ECF75-01CE-4E99-9D2F-CB505CB9E76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6B155-A46B-4A39-AC99-50AE122956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0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62478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496821" y="783103"/>
            <a:ext cx="10502900" cy="2874493"/>
          </a:xfrm>
        </p:spPr>
        <p:txBody>
          <a:bodyPr>
            <a:normAutofit/>
          </a:bodyPr>
          <a:lstStyle/>
          <a:p>
            <a:pPr algn="r"/>
            <a:r>
              <a:rPr lang="es-MX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  <a:br>
              <a:rPr lang="es-MX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MX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r>
              <a:rPr lang="es-ES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s-ES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434686552"/>
              </p:ext>
            </p:extLst>
          </p:nvPr>
        </p:nvGraphicFramePr>
        <p:xfrm>
          <a:off x="450593" y="2910626"/>
          <a:ext cx="3593373" cy="2460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46482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62478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07766" y="-97150"/>
            <a:ext cx="7552326" cy="811407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Cronograma 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13" y="522613"/>
            <a:ext cx="10135661" cy="525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34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97322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07765" y="31640"/>
            <a:ext cx="8810947" cy="811407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Capacitación para el Registro del Programa de Información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7565" y="861676"/>
            <a:ext cx="11052313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El registro de programas de información se realizará en el Sistema de Administración Presupuestal y Financiera (SAPFIN) y contendrá los siguientes puntos:</a:t>
            </a:r>
          </a:p>
          <a:p>
            <a:pPr algn="just">
              <a:lnSpc>
                <a:spcPct val="114000"/>
              </a:lnSpc>
            </a:pPr>
            <a:endParaRPr lang="es-MX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1.Información General </a:t>
            </a: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del 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programa de </a:t>
            </a: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información estadística y geográfica</a:t>
            </a:r>
            <a:endParaRPr lang="es-MX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Denominación,</a:t>
            </a: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Alineación con el Programa Anual de Estadística y Geografía 2020.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2.Información Programática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Unidad o área administrativa responsable,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Clave programática.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3.Información Técnica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Objetivo, productos institucionales, adopción de estándares internacionales y normas nacionales, entregables, usuarios institucionales y del servicio público de información.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5709327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97322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07765" y="31640"/>
            <a:ext cx="8810947" cy="811407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Capacitación para el Registro del Programa de Información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97565" y="861676"/>
            <a:ext cx="1105231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4000"/>
              </a:lnSpc>
            </a:pP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4.Vinculación del programa de información - estructura programática Institucional </a:t>
            </a:r>
            <a:endParaRPr lang="es-MX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La vinculación se realizará considerando las 8 fases del MPEG.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5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.Matriz de porcentajes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Determinación del factor de ponderación por fase del MPEG de los Costos Directos del programa.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408296" y="3435299"/>
            <a:ext cx="1105231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4000"/>
              </a:lnSpc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6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.Costos del Programa de Información por fase del MPEG  </a:t>
            </a:r>
            <a:endParaRPr lang="es-MX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Cálculo de los Costos Directos.</a:t>
            </a:r>
          </a:p>
          <a:p>
            <a:pPr marL="1371600" lvl="2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Cálculo de los Costos Indirectos.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sym typeface="Helvetica Neue Light"/>
            </a:endParaRPr>
          </a:p>
          <a:p>
            <a:pPr lvl="1">
              <a:lnSpc>
                <a:spcPct val="114000"/>
              </a:lnSpc>
            </a:pP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7</a:t>
            </a:r>
            <a:r>
              <a:rPr lang="es-MX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.Resultados parciales y finales </a:t>
            </a:r>
          </a:p>
          <a:p>
            <a:pPr marL="1257300" lvl="2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sym typeface="Helvetica Neue Light"/>
              </a:rPr>
              <a:t>Costo total del programa de información.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31375" y="2708300"/>
            <a:ext cx="8810947" cy="8114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2F5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Operación y Resultados parciales y finales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173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2"/>
          </p:nvPr>
        </p:nvSpPr>
        <p:spPr>
          <a:xfrm>
            <a:off x="5839098" y="6497322"/>
            <a:ext cx="523792" cy="230530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dfsdfsdfsdf"/>
          <p:cNvSpPr txBox="1">
            <a:spLocks/>
          </p:cNvSpPr>
          <p:nvPr/>
        </p:nvSpPr>
        <p:spPr>
          <a:xfrm>
            <a:off x="3883929" y="6142818"/>
            <a:ext cx="8038563" cy="550190"/>
          </a:xfrm>
          <a:prstGeom prst="rect">
            <a:avLst/>
          </a:prstGeom>
        </p:spPr>
        <p:txBody>
          <a:bodyPr/>
          <a:lstStyle>
            <a:lvl1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Modelo de Costos por Proceso</a:t>
            </a:r>
          </a:p>
          <a:p>
            <a:pPr algn="r"/>
            <a:r>
              <a:rPr lang="es-MX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Implementación y operación del Sistema (SAPFIN)</a:t>
            </a:r>
            <a:endParaRPr lang="es-E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107765" y="-97150"/>
            <a:ext cx="8810947" cy="811407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Ejemplo de los Costos Directos del programa de información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7278363" y="301612"/>
            <a:ext cx="1943100" cy="412645"/>
          </a:xfrm>
          <a:prstGeom prst="rect">
            <a:avLst/>
          </a:prstGeom>
        </p:spPr>
        <p:txBody>
          <a:bodyPr/>
          <a:lstStyle>
            <a:lvl1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479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algn="l"/>
            <a:endParaRPr lang="es-ES_tradnl" sz="22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4101" y="483574"/>
            <a:ext cx="8075158" cy="532141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4"/>
          <a:srcRect l="25641" t="66410" r="44648" b="27778"/>
          <a:stretch/>
        </p:blipFill>
        <p:spPr>
          <a:xfrm>
            <a:off x="3298245" y="5945110"/>
            <a:ext cx="4296945" cy="47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01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14702</TotalTime>
  <Words>266</Words>
  <Application>Microsoft Office PowerPoint</Application>
  <PresentationFormat>Panorámica</PresentationFormat>
  <Paragraphs>48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Helvetica Neue Light</vt:lpstr>
      <vt:lpstr>Helvetica Neue Medium</vt:lpstr>
      <vt:lpstr>Tema de Office</vt:lpstr>
      <vt:lpstr>Modelo de Costos por Proceso Implementación y operación del Sistema (SAPFIN) </vt:lpstr>
      <vt:lpstr>Cronograma </vt:lpstr>
      <vt:lpstr>Capacitación para el Registro del Programa de Información</vt:lpstr>
      <vt:lpstr>Capacitación para el Registro del Programa de Información</vt:lpstr>
      <vt:lpstr>Ejemplo de los Costos Directos del programa de información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del Programa de Información – Ficha Técnica</dc:title>
  <dc:creator>Antonio.Cortes@inegi.org.mx</dc:creator>
  <cp:lastModifiedBy>TORROJA MATEU NURIA</cp:lastModifiedBy>
  <cp:revision>36</cp:revision>
  <cp:lastPrinted>2019-11-12T20:21:01Z</cp:lastPrinted>
  <dcterms:created xsi:type="dcterms:W3CDTF">2019-09-26T18:45:00Z</dcterms:created>
  <dcterms:modified xsi:type="dcterms:W3CDTF">2019-11-15T16:46:49Z</dcterms:modified>
</cp:coreProperties>
</file>